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73" r:id="rId2"/>
    <p:sldId id="280" r:id="rId3"/>
    <p:sldId id="281" r:id="rId4"/>
    <p:sldId id="285" r:id="rId5"/>
    <p:sldId id="287" r:id="rId6"/>
    <p:sldId id="288" r:id="rId7"/>
    <p:sldId id="292" r:id="rId8"/>
    <p:sldId id="29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2E2"/>
    <a:srgbClr val="1F2429"/>
    <a:srgbClr val="FF6B6B"/>
    <a:srgbClr val="556270"/>
    <a:srgbClr val="C7F464"/>
    <a:srgbClr val="C44D58"/>
    <a:srgbClr val="4ECDC4"/>
    <a:srgbClr val="BDCD00"/>
    <a:srgbClr val="003E22"/>
    <a:srgbClr val="0F72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8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428" y="-90"/>
      </p:cViewPr>
      <p:guideLst>
        <p:guide orient="horz" pos="2160"/>
        <p:guide pos="3243"/>
        <p:guide pos="884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B58EC-47B0-4D6E-BCA2-66EC4B22F61C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A9186-2D37-401C-AD2F-685E5D274A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13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Your date comes here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comes here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e 7"/>
          <p:cNvGrpSpPr/>
          <p:nvPr userDrawn="1"/>
        </p:nvGrpSpPr>
        <p:grpSpPr>
          <a:xfrm>
            <a:off x="827584" y="692696"/>
            <a:ext cx="8316416" cy="2481945"/>
            <a:chOff x="827584" y="-936104"/>
            <a:chExt cx="8316416" cy="2481945"/>
          </a:xfrm>
        </p:grpSpPr>
        <p:sp>
          <p:nvSpPr>
            <p:cNvPr id="11" name="Triangle rectangle 10"/>
            <p:cNvSpPr/>
            <p:nvPr userDrawn="1"/>
          </p:nvSpPr>
          <p:spPr>
            <a:xfrm rot="16200000" flipH="1">
              <a:off x="827584" y="1257810"/>
              <a:ext cx="288032" cy="288030"/>
            </a:xfrm>
            <a:prstGeom prst="rtTriangl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827584" y="-936104"/>
              <a:ext cx="8316416" cy="2193911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0" rtlCol="0" anchor="ctr"/>
            <a:lstStyle/>
            <a:p>
              <a:pPr algn="l"/>
              <a:endParaRPr lang="en-US" sz="2400" b="1" cap="small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Groupe 12"/>
          <p:cNvGrpSpPr/>
          <p:nvPr userDrawn="1"/>
        </p:nvGrpSpPr>
        <p:grpSpPr>
          <a:xfrm>
            <a:off x="827584" y="4110573"/>
            <a:ext cx="8316416" cy="1257019"/>
            <a:chOff x="827584" y="288822"/>
            <a:chExt cx="8316416" cy="1257019"/>
          </a:xfrm>
        </p:grpSpPr>
        <p:sp>
          <p:nvSpPr>
            <p:cNvPr id="14" name="Triangle rectangle 13"/>
            <p:cNvSpPr/>
            <p:nvPr userDrawn="1"/>
          </p:nvSpPr>
          <p:spPr>
            <a:xfrm rot="16200000" flipH="1">
              <a:off x="827584" y="1257810"/>
              <a:ext cx="288032" cy="288030"/>
            </a:xfrm>
            <a:prstGeom prst="rtTriangl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827584" y="288822"/>
              <a:ext cx="8316416" cy="968985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0" rtlCol="0" anchor="ctr"/>
            <a:lstStyle/>
            <a:p>
              <a:pPr algn="l"/>
              <a:endParaRPr lang="en-US" sz="2400" b="1" cap="small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403349" y="1054638"/>
            <a:ext cx="7416801" cy="1470025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115615" y="4218302"/>
            <a:ext cx="5688633" cy="753525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164288" y="3789040"/>
            <a:ext cx="1545881" cy="1545881"/>
          </a:xfrm>
          <a:prstGeom prst="rect">
            <a:avLst/>
          </a:prstGeom>
          <a:solidFill>
            <a:schemeClr val="bg1"/>
          </a:solidFill>
          <a:ln w="152400">
            <a:solidFill>
              <a:schemeClr val="bg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072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 userDrawn="1"/>
        </p:nvSpPr>
        <p:spPr>
          <a:xfrm rot="16200000" flipH="1">
            <a:off x="827584" y="144645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188640"/>
            <a:ext cx="8316416" cy="12578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riangle rectangle 8"/>
          <p:cNvSpPr/>
          <p:nvPr userDrawn="1"/>
        </p:nvSpPr>
        <p:spPr>
          <a:xfrm flipH="1">
            <a:off x="827585" y="6093298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rot="10800000">
            <a:off x="827585" y="6381328"/>
            <a:ext cx="8316416" cy="4766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706146" y="6430858"/>
            <a:ext cx="21336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Your date comes here</a:t>
            </a:r>
            <a:endParaRPr lang="en-US" dirty="0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64434" y="6430858"/>
            <a:ext cx="2895600" cy="365125"/>
          </a:xfrm>
        </p:spPr>
        <p:txBody>
          <a:bodyPr/>
          <a:lstStyle/>
          <a:p>
            <a:r>
              <a:rPr lang="en-US" dirty="0" smtClean="0"/>
              <a:t>Your footer comes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533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Your date comes here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comes here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rot="16200000" flipH="1">
            <a:off x="827584" y="288661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692696"/>
            <a:ext cx="8316416" cy="219391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iangle rectangle 13"/>
          <p:cNvSpPr/>
          <p:nvPr userDrawn="1"/>
        </p:nvSpPr>
        <p:spPr>
          <a:xfrm rot="16200000" flipH="1">
            <a:off x="827584" y="5079561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27584" y="4110573"/>
            <a:ext cx="8316416" cy="96898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ctrTitle" hasCustomPrompt="1"/>
          </p:nvPr>
        </p:nvSpPr>
        <p:spPr>
          <a:xfrm>
            <a:off x="1403349" y="1054638"/>
            <a:ext cx="7416801" cy="1470025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15615" y="4218302"/>
            <a:ext cx="5688633" cy="753525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164288" y="3789040"/>
            <a:ext cx="1545881" cy="1545881"/>
          </a:xfrm>
          <a:prstGeom prst="rect">
            <a:avLst/>
          </a:prstGeom>
          <a:solidFill>
            <a:schemeClr val="bg1"/>
          </a:solidFill>
          <a:ln w="152400">
            <a:solidFill>
              <a:schemeClr val="bg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1347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 userDrawn="1"/>
        </p:nvSpPr>
        <p:spPr>
          <a:xfrm rot="16200000" flipH="1">
            <a:off x="827584" y="144645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188640"/>
            <a:ext cx="8316416" cy="125780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riangle rectangle 8"/>
          <p:cNvSpPr/>
          <p:nvPr userDrawn="1"/>
        </p:nvSpPr>
        <p:spPr>
          <a:xfrm flipH="1">
            <a:off x="827585" y="6093298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rot="10800000">
            <a:off x="827585" y="6381328"/>
            <a:ext cx="8316416" cy="47667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706146" y="6430858"/>
            <a:ext cx="21336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Your date comes here</a:t>
            </a:r>
            <a:endParaRPr lang="en-US" dirty="0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64434" y="6430858"/>
            <a:ext cx="2895600" cy="365125"/>
          </a:xfrm>
        </p:spPr>
        <p:txBody>
          <a:bodyPr/>
          <a:lstStyle/>
          <a:p>
            <a:r>
              <a:rPr lang="en-US" dirty="0" smtClean="0"/>
              <a:t>Your footer comes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35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Your date comes here</a:t>
            </a:r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comes here</a:t>
            </a:r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7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827584" y="188640"/>
            <a:ext cx="8316417" cy="6669360"/>
            <a:chOff x="827584" y="188640"/>
            <a:chExt cx="8316417" cy="6669360"/>
          </a:xfrm>
        </p:grpSpPr>
        <p:grpSp>
          <p:nvGrpSpPr>
            <p:cNvPr id="8" name="Groupe 7"/>
            <p:cNvGrpSpPr/>
            <p:nvPr userDrawn="1"/>
          </p:nvGrpSpPr>
          <p:grpSpPr>
            <a:xfrm>
              <a:off x="827584" y="188640"/>
              <a:ext cx="8316416" cy="1545841"/>
              <a:chOff x="827584" y="0"/>
              <a:chExt cx="8316416" cy="1545841"/>
            </a:xfrm>
          </p:grpSpPr>
          <p:sp>
            <p:nvSpPr>
              <p:cNvPr id="11" name="Triangle rectangle 10"/>
              <p:cNvSpPr/>
              <p:nvPr userDrawn="1"/>
            </p:nvSpPr>
            <p:spPr>
              <a:xfrm rot="16200000" flipH="1">
                <a:off x="827584" y="1257810"/>
                <a:ext cx="288032" cy="288030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dirty="0"/>
              </a:p>
            </p:txBody>
          </p:sp>
          <p:sp>
            <p:nvSpPr>
              <p:cNvPr id="12" name="Rectangle 11"/>
              <p:cNvSpPr/>
              <p:nvPr userDrawn="1"/>
            </p:nvSpPr>
            <p:spPr>
              <a:xfrm>
                <a:off x="827584" y="0"/>
                <a:ext cx="8316416" cy="1257807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0" rtlCol="0" anchor="ctr"/>
              <a:lstStyle/>
              <a:p>
                <a:pPr algn="l"/>
                <a:endParaRPr lang="en-US" sz="2400" b="1" cap="small" baseline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9" name="Triangle rectangle 8"/>
            <p:cNvSpPr/>
            <p:nvPr userDrawn="1"/>
          </p:nvSpPr>
          <p:spPr>
            <a:xfrm flipH="1">
              <a:off x="827585" y="6093298"/>
              <a:ext cx="288032" cy="288030"/>
            </a:xfrm>
            <a:prstGeom prst="rtTriangl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10" name="Rectangle 9"/>
            <p:cNvSpPr/>
            <p:nvPr userDrawn="1"/>
          </p:nvSpPr>
          <p:spPr>
            <a:xfrm rot="10800000">
              <a:off x="827585" y="6381328"/>
              <a:ext cx="8316416" cy="476672"/>
            </a:xfrm>
            <a:prstGeom prst="rect">
              <a:avLst/>
            </a:prstGeom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0" rtlCol="0" anchor="ctr"/>
            <a:lstStyle/>
            <a:p>
              <a:pPr algn="l"/>
              <a:endParaRPr lang="en-US" sz="2400" b="1" cap="small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 smtClean="0"/>
              <a:t>Your date comes here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Your footer comes here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579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Your date comes here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comes here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rot="16200000" flipH="1">
            <a:off x="827584" y="288661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692696"/>
            <a:ext cx="8316416" cy="219391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iangle rectangle 13"/>
          <p:cNvSpPr/>
          <p:nvPr userDrawn="1"/>
        </p:nvSpPr>
        <p:spPr>
          <a:xfrm rot="16200000" flipH="1">
            <a:off x="827584" y="5079561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27584" y="4110573"/>
            <a:ext cx="8316416" cy="96898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ctrTitle" hasCustomPrompt="1"/>
          </p:nvPr>
        </p:nvSpPr>
        <p:spPr>
          <a:xfrm>
            <a:off x="1403349" y="1054638"/>
            <a:ext cx="7416801" cy="1470025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15615" y="4218302"/>
            <a:ext cx="5688633" cy="753525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164288" y="3789040"/>
            <a:ext cx="1545881" cy="1545881"/>
          </a:xfrm>
          <a:prstGeom prst="rect">
            <a:avLst/>
          </a:prstGeom>
          <a:solidFill>
            <a:schemeClr val="bg1"/>
          </a:solidFill>
          <a:ln w="152400">
            <a:solidFill>
              <a:schemeClr val="bg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0864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 userDrawn="1"/>
        </p:nvSpPr>
        <p:spPr>
          <a:xfrm rot="16200000" flipH="1">
            <a:off x="827584" y="144645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188640"/>
            <a:ext cx="8316416" cy="125780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riangle rectangle 8"/>
          <p:cNvSpPr/>
          <p:nvPr userDrawn="1"/>
        </p:nvSpPr>
        <p:spPr>
          <a:xfrm flipH="1">
            <a:off x="827585" y="6093298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rot="10800000">
            <a:off x="827585" y="6381328"/>
            <a:ext cx="8316416" cy="47667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706146" y="6430858"/>
            <a:ext cx="21336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Your date comes here</a:t>
            </a:r>
            <a:endParaRPr lang="en-US" dirty="0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64434" y="6430858"/>
            <a:ext cx="2895600" cy="365125"/>
          </a:xfrm>
        </p:spPr>
        <p:txBody>
          <a:bodyPr/>
          <a:lstStyle/>
          <a:p>
            <a:r>
              <a:rPr lang="en-US" dirty="0" smtClean="0"/>
              <a:t>Your footer comes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664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Your date comes here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comes here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rot="16200000" flipH="1">
            <a:off x="827584" y="288661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692696"/>
            <a:ext cx="8316416" cy="219391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iangle rectangle 13"/>
          <p:cNvSpPr/>
          <p:nvPr userDrawn="1"/>
        </p:nvSpPr>
        <p:spPr>
          <a:xfrm rot="16200000" flipH="1">
            <a:off x="827584" y="5079561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27584" y="4110573"/>
            <a:ext cx="8316416" cy="9689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ctrTitle" hasCustomPrompt="1"/>
          </p:nvPr>
        </p:nvSpPr>
        <p:spPr>
          <a:xfrm>
            <a:off x="1403349" y="1054638"/>
            <a:ext cx="7416801" cy="1470025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15615" y="4218302"/>
            <a:ext cx="5688633" cy="753525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164288" y="3789040"/>
            <a:ext cx="1545881" cy="1545881"/>
          </a:xfrm>
          <a:prstGeom prst="rect">
            <a:avLst/>
          </a:prstGeom>
          <a:solidFill>
            <a:schemeClr val="bg1"/>
          </a:solidFill>
          <a:ln w="152400">
            <a:solidFill>
              <a:schemeClr val="bg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8969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 userDrawn="1"/>
        </p:nvSpPr>
        <p:spPr>
          <a:xfrm rot="16200000" flipH="1">
            <a:off x="827584" y="144645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188640"/>
            <a:ext cx="8316416" cy="12578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riangle rectangle 8"/>
          <p:cNvSpPr/>
          <p:nvPr userDrawn="1"/>
        </p:nvSpPr>
        <p:spPr>
          <a:xfrm flipH="1">
            <a:off x="827585" y="6093298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rot="10800000">
            <a:off x="827585" y="6381328"/>
            <a:ext cx="8316416" cy="47667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706146" y="6430858"/>
            <a:ext cx="21336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Your date comes here</a:t>
            </a:r>
            <a:endParaRPr lang="en-US" dirty="0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64434" y="6430858"/>
            <a:ext cx="2895600" cy="365125"/>
          </a:xfrm>
        </p:spPr>
        <p:txBody>
          <a:bodyPr/>
          <a:lstStyle/>
          <a:p>
            <a:r>
              <a:rPr lang="en-US" dirty="0" smtClean="0"/>
              <a:t>Your footer comes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43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Your date comes here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comes here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rot="16200000" flipH="1">
            <a:off x="827584" y="288661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692696"/>
            <a:ext cx="8316416" cy="21939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iangle rectangle 13"/>
          <p:cNvSpPr/>
          <p:nvPr userDrawn="1"/>
        </p:nvSpPr>
        <p:spPr>
          <a:xfrm rot="16200000" flipH="1">
            <a:off x="827584" y="5079561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27584" y="4110573"/>
            <a:ext cx="8316416" cy="96898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ctrTitle" hasCustomPrompt="1"/>
          </p:nvPr>
        </p:nvSpPr>
        <p:spPr>
          <a:xfrm>
            <a:off x="1403349" y="1054638"/>
            <a:ext cx="7416801" cy="1470025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15615" y="4218302"/>
            <a:ext cx="5688633" cy="753525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164288" y="3789040"/>
            <a:ext cx="1545881" cy="1545881"/>
          </a:xfrm>
          <a:prstGeom prst="rect">
            <a:avLst/>
          </a:prstGeom>
          <a:solidFill>
            <a:schemeClr val="bg1"/>
          </a:solidFill>
          <a:ln w="152400">
            <a:solidFill>
              <a:schemeClr val="bg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5454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 userDrawn="1"/>
        </p:nvSpPr>
        <p:spPr>
          <a:xfrm rot="16200000" flipH="1">
            <a:off x="827584" y="144645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188640"/>
            <a:ext cx="8316416" cy="12578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riangle rectangle 8"/>
          <p:cNvSpPr/>
          <p:nvPr userDrawn="1"/>
        </p:nvSpPr>
        <p:spPr>
          <a:xfrm flipH="1">
            <a:off x="827585" y="6093298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rot="10800000">
            <a:off x="827585" y="6381328"/>
            <a:ext cx="8316416" cy="4766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706146" y="6430858"/>
            <a:ext cx="21336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Your date comes here</a:t>
            </a:r>
            <a:endParaRPr lang="en-US" dirty="0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64434" y="6430858"/>
            <a:ext cx="2895600" cy="365125"/>
          </a:xfrm>
        </p:spPr>
        <p:txBody>
          <a:bodyPr/>
          <a:lstStyle/>
          <a:p>
            <a:r>
              <a:rPr lang="en-US" dirty="0" smtClean="0"/>
              <a:t>Your footer comes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57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Your date comes here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comes here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rot="16200000" flipH="1">
            <a:off x="827584" y="2886610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27584" y="692696"/>
            <a:ext cx="8316416" cy="219391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iangle rectangle 13"/>
          <p:cNvSpPr/>
          <p:nvPr userDrawn="1"/>
        </p:nvSpPr>
        <p:spPr>
          <a:xfrm rot="16200000" flipH="1">
            <a:off x="827584" y="5079561"/>
            <a:ext cx="288032" cy="288030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27584" y="4110573"/>
            <a:ext cx="8316416" cy="9689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rtlCol="0" anchor="ctr"/>
          <a:lstStyle/>
          <a:p>
            <a:pPr lvl="0"/>
            <a:endParaRPr lang="en-US" sz="24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 userDrawn="1">
            <p:ph type="ctrTitle" hasCustomPrompt="1"/>
          </p:nvPr>
        </p:nvSpPr>
        <p:spPr>
          <a:xfrm>
            <a:off x="1403349" y="1054638"/>
            <a:ext cx="7416801" cy="1470025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15615" y="4218302"/>
            <a:ext cx="5688633" cy="753525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164288" y="3789040"/>
            <a:ext cx="1545881" cy="1545881"/>
          </a:xfrm>
          <a:prstGeom prst="rect">
            <a:avLst/>
          </a:prstGeom>
          <a:solidFill>
            <a:schemeClr val="bg1"/>
          </a:solidFill>
          <a:ln w="152400">
            <a:solidFill>
              <a:schemeClr val="bg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428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11561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403350" y="349491"/>
            <a:ext cx="74168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403350" y="1600200"/>
            <a:ext cx="741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6706146" y="64308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smtClean="0"/>
              <a:t>Your date comes here</a:t>
            </a: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3664434" y="64308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Your footer comes here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1384722" y="64308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4F5037F2-DC85-406A-A4EA-1E681A25B4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92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03" r:id="rId13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Helvetica" pitchFamily="2" charset="0"/>
          <a:ea typeface="Helvetica" pitchFamily="2" charset="0"/>
          <a:cs typeface="Helvetica" pitchFamily="2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Awards: </a:t>
            </a:r>
            <a:r>
              <a:rPr lang="en-US" dirty="0" err="1" smtClean="0"/>
              <a:t>SoCG</a:t>
            </a:r>
            <a:r>
              <a:rPr lang="en-US" dirty="0" smtClean="0"/>
              <a:t> 2012</a:t>
            </a:r>
            <a:endParaRPr lang="en-US" dirty="0"/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981617" y="4218302"/>
            <a:ext cx="6400800" cy="753525"/>
          </a:xfrm>
        </p:spPr>
        <p:txBody>
          <a:bodyPr/>
          <a:lstStyle/>
          <a:p>
            <a:r>
              <a:rPr lang="en-US" dirty="0" smtClean="0"/>
              <a:t>Best Papers and Student Presentation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36296" y="3861048"/>
            <a:ext cx="144016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dirty="0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28</a:t>
            </a:r>
            <a:r>
              <a:rPr lang="en-US" sz="1600" baseline="30000" dirty="0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th</a:t>
            </a:r>
            <a:r>
              <a:rPr lang="en-US" sz="1600" dirty="0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Annual Symposium on Computational Geometry</a:t>
            </a:r>
            <a:endParaRPr lang="en-US" sz="1600" dirty="0">
              <a:solidFill>
                <a:prstClr val="black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64011" y="4328230"/>
            <a:ext cx="184730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9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16800" cy="936104"/>
          </a:xfrm>
        </p:spPr>
        <p:txBody>
          <a:bodyPr>
            <a:noAutofit/>
          </a:bodyPr>
          <a:lstStyle/>
          <a:p>
            <a:r>
              <a:rPr lang="en-US" dirty="0" smtClean="0"/>
              <a:t>Best Paper Awards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350" y="1600200"/>
            <a:ext cx="7561138" cy="4637112"/>
          </a:xfrm>
        </p:spPr>
        <p:txBody>
          <a:bodyPr numCol="2">
            <a:normAutofit fontScale="85000" lnSpcReduction="20000"/>
          </a:bodyPr>
          <a:lstStyle/>
          <a:p>
            <a:r>
              <a:rPr lang="en-US" sz="2800" dirty="0" smtClean="0"/>
              <a:t>PC members nominated 4   papers, from which the  Award Committee chose 2</a:t>
            </a:r>
          </a:p>
          <a:p>
            <a:pPr marL="0" lvl="0" indent="0">
              <a:buNone/>
            </a:pPr>
            <a:endParaRPr lang="en-US" sz="2800" dirty="0" smtClean="0"/>
          </a:p>
          <a:p>
            <a:pPr lvl="0"/>
            <a:endParaRPr lang="en-US" sz="2800" dirty="0" smtClean="0"/>
          </a:p>
          <a:p>
            <a:pPr lvl="0"/>
            <a:endParaRPr lang="en-US" sz="2800" dirty="0"/>
          </a:p>
          <a:p>
            <a:pPr lvl="0"/>
            <a:endParaRPr lang="en-US" sz="2800" dirty="0" smtClean="0"/>
          </a:p>
          <a:p>
            <a:pPr marL="0" lvl="0" indent="0">
              <a:buNone/>
            </a:pPr>
            <a:endParaRPr lang="en-US" sz="2800" dirty="0" smtClean="0"/>
          </a:p>
          <a:p>
            <a:pPr lvl="0"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lvl="0">
              <a:buNone/>
            </a:pPr>
            <a:endParaRPr lang="en-US" sz="2800" dirty="0" smtClean="0"/>
          </a:p>
          <a:p>
            <a:pPr lvl="0">
              <a:buNone/>
            </a:pPr>
            <a:endParaRPr lang="en-US" sz="2800" dirty="0" smtClean="0"/>
          </a:p>
          <a:p>
            <a:pPr lvl="0">
              <a:buNone/>
            </a:pPr>
            <a:endParaRPr lang="en-US" sz="2800" dirty="0"/>
          </a:p>
          <a:p>
            <a:pPr lvl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 Award Committee</a:t>
            </a:r>
          </a:p>
          <a:p>
            <a:pPr lvl="0">
              <a:buNone/>
            </a:pPr>
            <a:r>
              <a:rPr lang="en-US" sz="2800" dirty="0" smtClean="0"/>
              <a:t>(volunteers from the PC)</a:t>
            </a:r>
          </a:p>
          <a:p>
            <a:pPr lvl="0"/>
            <a:r>
              <a:rPr lang="en-US" sz="2800" dirty="0" smtClean="0"/>
              <a:t>Mark de Berg</a:t>
            </a:r>
          </a:p>
          <a:p>
            <a:pPr lvl="0"/>
            <a:r>
              <a:rPr lang="en-US" sz="2800" dirty="0" smtClean="0"/>
              <a:t>Gill </a:t>
            </a:r>
            <a:r>
              <a:rPr lang="en-US" sz="2800" dirty="0" err="1" smtClean="0"/>
              <a:t>Barequet</a:t>
            </a:r>
            <a:endParaRPr lang="en-US" sz="2800" dirty="0" smtClean="0"/>
          </a:p>
          <a:p>
            <a:pPr lvl="0"/>
            <a:r>
              <a:rPr lang="en-US" sz="2800" dirty="0" err="1" smtClean="0"/>
              <a:t>Tamal</a:t>
            </a:r>
            <a:r>
              <a:rPr lang="en-US" sz="2800" dirty="0" smtClean="0"/>
              <a:t> </a:t>
            </a:r>
            <a:r>
              <a:rPr lang="en-US" sz="2800" dirty="0" err="1" smtClean="0"/>
              <a:t>Dey</a:t>
            </a:r>
            <a:endParaRPr lang="en-US" sz="2800" dirty="0" smtClean="0"/>
          </a:p>
          <a:p>
            <a:pPr lvl="0"/>
            <a:r>
              <a:rPr lang="en-US" sz="2800" dirty="0" smtClean="0"/>
              <a:t>Steve </a:t>
            </a:r>
            <a:r>
              <a:rPr lang="en-US" sz="2800" dirty="0" err="1" smtClean="0"/>
              <a:t>Oudot</a:t>
            </a:r>
            <a:endParaRPr lang="en-US" sz="2800" dirty="0" smtClean="0"/>
          </a:p>
          <a:p>
            <a:pPr lvl="0"/>
            <a:r>
              <a:rPr lang="en-US" sz="2800" dirty="0" smtClean="0"/>
              <a:t>Edgar Ramos</a:t>
            </a:r>
          </a:p>
          <a:p>
            <a:pPr lvl="0"/>
            <a:r>
              <a:rPr lang="en-US" sz="2800" dirty="0" smtClean="0"/>
              <a:t>Takeshi Tokuyama</a:t>
            </a:r>
          </a:p>
          <a:p>
            <a:pPr lvl="0"/>
            <a:r>
              <a:rPr lang="en-US" sz="2800" dirty="0" smtClean="0"/>
              <a:t>Sue </a:t>
            </a:r>
            <a:r>
              <a:rPr lang="en-US" sz="2800" dirty="0" err="1" smtClean="0"/>
              <a:t>Whitesides</a:t>
            </a:r>
            <a:endParaRPr lang="en-US" sz="2800" dirty="0" smtClean="0"/>
          </a:p>
          <a:p>
            <a:pPr marL="0" lvl="0" indent="0">
              <a:buNone/>
            </a:pPr>
            <a:endParaRPr lang="en-US" sz="2800" dirty="0" smtClean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Best Paper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“On topological changes in the Delaunay triangulation of moving points”</a:t>
            </a:r>
          </a:p>
          <a:p>
            <a:pPr lvl="0" algn="just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lvl="0"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en-US" dirty="0" err="1"/>
              <a:t>Natan</a:t>
            </a:r>
            <a:r>
              <a:rPr lang="en-US" dirty="0"/>
              <a:t> Rubin</a:t>
            </a:r>
          </a:p>
          <a:p>
            <a:pPr lvl="0" algn="just">
              <a:buNone/>
            </a:pPr>
            <a:endParaRPr lang="en-US" dirty="0" smtClean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Best Paper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28800"/>
            <a:ext cx="7416800" cy="4525963"/>
          </a:xfrm>
        </p:spPr>
        <p:txBody>
          <a:bodyPr>
            <a:normAutofit/>
          </a:bodyPr>
          <a:lstStyle/>
          <a:p>
            <a:pPr lvl="0" algn="just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“</a:t>
            </a:r>
            <a:r>
              <a:rPr lang="en-US" dirty="0" err="1" smtClean="0">
                <a:solidFill>
                  <a:srgbClr val="FF0000"/>
                </a:solidFill>
              </a:rPr>
              <a:t>Multinerves</a:t>
            </a:r>
            <a:r>
              <a:rPr lang="en-US" dirty="0" smtClean="0">
                <a:solidFill>
                  <a:srgbClr val="FF0000"/>
                </a:solidFill>
              </a:rPr>
              <a:t> and </a:t>
            </a:r>
            <a:r>
              <a:rPr lang="en-US" dirty="0" err="1" smtClean="0">
                <a:solidFill>
                  <a:srgbClr val="FF0000"/>
                </a:solidFill>
              </a:rPr>
              <a:t>Helly</a:t>
            </a:r>
            <a:r>
              <a:rPr lang="en-US" dirty="0" smtClean="0">
                <a:solidFill>
                  <a:srgbClr val="FF0000"/>
                </a:solidFill>
              </a:rPr>
              <a:t> numbers </a:t>
            </a:r>
          </a:p>
          <a:p>
            <a:pPr lvl="0"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of acyclic families”</a:t>
            </a:r>
            <a:endParaRPr lang="en-US" dirty="0" smtClean="0"/>
          </a:p>
          <a:p>
            <a:pPr lvl="0" algn="ctr">
              <a:buNone/>
            </a:pPr>
            <a:endParaRPr lang="en-US" dirty="0"/>
          </a:p>
          <a:p>
            <a:pPr lvl="0" algn="ctr">
              <a:buNone/>
            </a:pPr>
            <a:r>
              <a:rPr lang="en-US" dirty="0" err="1" smtClean="0"/>
              <a:t>Éric</a:t>
            </a:r>
            <a:r>
              <a:rPr lang="en-US" dirty="0" smtClean="0"/>
              <a:t> </a:t>
            </a:r>
            <a:r>
              <a:rPr lang="en-US" dirty="0" smtClean="0"/>
              <a:t>Colin de </a:t>
            </a:r>
            <a:r>
              <a:rPr lang="en-US" dirty="0" err="1" smtClean="0"/>
              <a:t>Verdière</a:t>
            </a:r>
            <a:r>
              <a:rPr lang="en-US" dirty="0" smtClean="0"/>
              <a:t>, </a:t>
            </a:r>
          </a:p>
          <a:p>
            <a:pPr lvl="0" algn="ctr">
              <a:buNone/>
            </a:pPr>
            <a:r>
              <a:rPr lang="en-US" dirty="0" err="1" smtClean="0"/>
              <a:t>Grégory</a:t>
            </a:r>
            <a:r>
              <a:rPr lang="en-US" dirty="0" smtClean="0"/>
              <a:t> </a:t>
            </a:r>
            <a:r>
              <a:rPr lang="en-US" dirty="0" err="1" smtClean="0"/>
              <a:t>Ginot</a:t>
            </a:r>
            <a:r>
              <a:rPr lang="en-US" dirty="0" smtClean="0"/>
              <a:t>, </a:t>
            </a:r>
          </a:p>
          <a:p>
            <a:pPr lvl="0" algn="ctr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Xavier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Goaoc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Best Student Presentation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75656" y="1628800"/>
            <a:ext cx="74168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/>
          </a:p>
          <a:p>
            <a:r>
              <a:rPr lang="en-US" sz="2400" dirty="0" smtClean="0"/>
              <a:t>Presenter is an author of an accepted paper and was a student at the time of paper submission.</a:t>
            </a:r>
          </a:p>
          <a:p>
            <a:endParaRPr lang="en-US" sz="2400" dirty="0" smtClean="0"/>
          </a:p>
          <a:p>
            <a:pPr algn="just"/>
            <a:r>
              <a:rPr lang="en-US" sz="2400" dirty="0" smtClean="0"/>
              <a:t>19 student presentations.</a:t>
            </a:r>
          </a:p>
          <a:p>
            <a:pPr algn="just"/>
            <a:endParaRPr lang="en-US" sz="2400" dirty="0" smtClean="0"/>
          </a:p>
          <a:p>
            <a:r>
              <a:rPr lang="en-US" sz="2400" dirty="0" smtClean="0"/>
              <a:t>Winner chosen based on audience feedback.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Best Student Presentation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800" dirty="0" smtClean="0"/>
              <a:t>Adam </a:t>
            </a:r>
            <a:r>
              <a:rPr lang="en-US" sz="4800" dirty="0" err="1" smtClean="0"/>
              <a:t>Sheffer</a:t>
            </a:r>
            <a:endParaRPr lang="en-US" sz="4800" dirty="0" smtClean="0"/>
          </a:p>
          <a:p>
            <a:pPr algn="ctr">
              <a:buNone/>
            </a:pPr>
            <a:endParaRPr lang="en-US" dirty="0" smtClean="0"/>
          </a:p>
          <a:p>
            <a:pPr lvl="0" algn="just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“Counting Plane Graphs: Perfect </a:t>
            </a:r>
            <a:r>
              <a:rPr lang="en-US" sz="2800" dirty="0" err="1" smtClean="0">
                <a:solidFill>
                  <a:srgbClr val="FF0000"/>
                </a:solidFill>
              </a:rPr>
              <a:t>Matchings</a:t>
            </a:r>
            <a:r>
              <a:rPr lang="en-US" sz="2800" dirty="0" smtClean="0">
                <a:solidFill>
                  <a:srgbClr val="FF0000"/>
                </a:solidFill>
              </a:rPr>
              <a:t>, Spanning Cycles, and </a:t>
            </a:r>
            <a:r>
              <a:rPr lang="en-US" sz="2800" dirty="0" err="1" smtClean="0">
                <a:solidFill>
                  <a:srgbClr val="FF0000"/>
                </a:solidFill>
              </a:rPr>
              <a:t>Kasteleyn’s</a:t>
            </a:r>
            <a:r>
              <a:rPr lang="en-US" sz="2800" dirty="0" smtClean="0">
                <a:solidFill>
                  <a:srgbClr val="FF0000"/>
                </a:solidFill>
              </a:rPr>
              <a:t> Technique”</a:t>
            </a:r>
            <a:endParaRPr lang="en-US" sz="2800" dirty="0" smtClean="0"/>
          </a:p>
          <a:p>
            <a:pPr lvl="0" algn="ctr">
              <a:buNone/>
            </a:pPr>
            <a:endParaRPr lang="en-US" sz="2800" dirty="0" smtClean="0"/>
          </a:p>
          <a:p>
            <a:pPr lvl="0" algn="ctr">
              <a:buNone/>
            </a:pPr>
            <a:r>
              <a:rPr lang="en-US" sz="2800" dirty="0" smtClean="0"/>
              <a:t> </a:t>
            </a:r>
            <a:r>
              <a:rPr lang="en-US" sz="2800" dirty="0" err="1" smtClean="0"/>
              <a:t>Micha</a:t>
            </a:r>
            <a:r>
              <a:rPr lang="en-US" sz="2800" dirty="0" smtClean="0"/>
              <a:t> </a:t>
            </a:r>
            <a:r>
              <a:rPr lang="en-US" sz="2800" dirty="0" err="1" smtClean="0"/>
              <a:t>Sharir</a:t>
            </a:r>
            <a:r>
              <a:rPr lang="en-US" sz="2800" dirty="0" smtClean="0"/>
              <a:t>, </a:t>
            </a:r>
            <a:r>
              <a:rPr lang="en-US" sz="2800" u="sng" dirty="0" smtClean="0"/>
              <a:t>Adam </a:t>
            </a:r>
            <a:r>
              <a:rPr lang="en-US" sz="2800" u="sng" dirty="0" err="1" smtClean="0"/>
              <a:t>Sheffer</a:t>
            </a:r>
            <a:r>
              <a:rPr lang="en-US" sz="2800" dirty="0" smtClean="0"/>
              <a:t>,  and </a:t>
            </a:r>
            <a:r>
              <a:rPr lang="en-US" sz="2800" dirty="0" err="1" smtClean="0"/>
              <a:t>Emo</a:t>
            </a:r>
            <a:r>
              <a:rPr lang="en-US" sz="2800" dirty="0" smtClean="0"/>
              <a:t> </a:t>
            </a:r>
            <a:r>
              <a:rPr lang="en-US" sz="2800" dirty="0" err="1" smtClean="0"/>
              <a:t>Welzl</a:t>
            </a:r>
            <a:endParaRPr lang="en-US" sz="2800" dirty="0" smtClean="0"/>
          </a:p>
          <a:p>
            <a:pPr lvl="0" algn="ctr">
              <a:buNone/>
            </a:pPr>
            <a:endParaRPr lang="en-US" sz="2800" dirty="0"/>
          </a:p>
          <a:p>
            <a:pPr lvl="0" algn="just">
              <a:buNone/>
            </a:pPr>
            <a:endParaRPr lang="en-US" sz="2800" dirty="0" smtClean="0"/>
          </a:p>
          <a:p>
            <a:pPr lvl="0" algn="just">
              <a:buNone/>
            </a:pPr>
            <a:endParaRPr lang="en-US" sz="280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Congratulations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Congratulations to the prize winners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Thanks to our prize sponsor:</a:t>
            </a:r>
            <a:endParaRPr lang="en-US" sz="2400" dirty="0" smtClean="0"/>
          </a:p>
          <a:p>
            <a:pPr marL="0" indent="0" algn="ctr">
              <a:buNone/>
            </a:pPr>
            <a:r>
              <a:rPr lang="en-US" sz="3600" i="1" dirty="0">
                <a:solidFill>
                  <a:schemeClr val="tx2"/>
                </a:solidFill>
              </a:rPr>
              <a:t>Mentor Graphics</a:t>
            </a:r>
            <a:r>
              <a:rPr lang="en-US" sz="3600" i="1" dirty="0" smtClean="0"/>
              <a:t>  </a:t>
            </a:r>
            <a:r>
              <a:rPr lang="en-US" sz="2800" dirty="0"/>
              <a:t>(John Hershberger)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CA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9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37F2-DC85-406A-A4EA-1E681A25B4F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07704" y="2636912"/>
            <a:ext cx="6336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That’s all.</a:t>
            </a:r>
            <a:endParaRPr lang="en-CA" sz="4400" dirty="0"/>
          </a:p>
        </p:txBody>
      </p:sp>
    </p:spTree>
    <p:extLst>
      <p:ext uri="{BB962C8B-B14F-4D97-AF65-F5344CB8AC3E}">
        <p14:creationId xmlns:p14="http://schemas.microsoft.com/office/powerpoint/2010/main" val="274079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6300</TotalTime>
  <Words>181</Words>
  <Application>Microsoft Office PowerPoint</Application>
  <PresentationFormat>On-screen Show (4:3)</PresentationFormat>
  <Paragraphs>68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Conception personnalisée</vt:lpstr>
      <vt:lpstr>Awards: SoCG 2012</vt:lpstr>
      <vt:lpstr>Best Paper Awards</vt:lpstr>
      <vt:lpstr>Best Paper </vt:lpstr>
      <vt:lpstr>Best Paper </vt:lpstr>
      <vt:lpstr>Best Student Presentation</vt:lpstr>
      <vt:lpstr>Best Student Presentation</vt:lpstr>
      <vt:lpstr>Congratulations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- Simple Banner</dc:title>
  <dc:creator>Showeet.com</dc:creator>
  <dc:description>Free template released by Showeet.com</dc:description>
  <cp:lastModifiedBy>sue</cp:lastModifiedBy>
  <cp:revision>50</cp:revision>
  <dcterms:created xsi:type="dcterms:W3CDTF">2011-07-08T11:03:43Z</dcterms:created>
  <dcterms:modified xsi:type="dcterms:W3CDTF">2012-06-22T05:26:18Z</dcterms:modified>
  <cp:category>Templates</cp:category>
</cp:coreProperties>
</file>